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A610AFA-51E4-43E2-8D62-237B386B2729}" type="datetimeFigureOut">
              <a:rPr lang="en-IN" smtClean="0"/>
              <a:t>02-01-2023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42224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A610AFA-51E4-43E2-8D62-237B386B2729}" type="datetimeFigureOut">
              <a:rPr lang="en-IN" smtClean="0"/>
              <a:t>02-01-2023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7159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A610AFA-51E4-43E2-8D62-237B386B2729}" type="datetimeFigureOut">
              <a:rPr lang="en-IN" smtClean="0"/>
              <a:t>02-01-2023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31742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A610AFA-51E4-43E2-8D62-237B386B2729}" type="datetimeFigureOut">
              <a:rPr lang="en-IN" smtClean="0"/>
              <a:t>02-01-2023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227219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610AFA-51E4-43E2-8D62-237B386B2729}" type="datetimeFigureOut">
              <a:rPr lang="en-IN" smtClean="0"/>
              <a:t>02-01-2023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329807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A610AFA-51E4-43E2-8D62-237B386B2729}" type="datetimeFigureOut">
              <a:rPr lang="en-IN" smtClean="0"/>
              <a:t>02-01-2023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298788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A610AFA-51E4-43E2-8D62-237B386B2729}" type="datetimeFigureOut">
              <a:rPr lang="en-IN" smtClean="0"/>
              <a:t>02-01-2023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69391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A610AFA-51E4-43E2-8D62-237B386B2729}" type="datetimeFigureOut">
              <a:rPr lang="en-IN" smtClean="0"/>
              <a:t>02-01-2023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64078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10AFA-51E4-43E2-8D62-237B386B2729}" type="datetimeFigureOut">
              <a:rPr lang="en-IN" smtClean="0"/>
              <a:t>02-01-2023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11099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10AFA-51E4-43E2-8D62-237B386B2729}" type="datetimeFigureOut">
              <a:rPr lang="en-IN" smtClean="0"/>
              <a:t>02-01-2023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327233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10AFA-51E4-43E2-8D62-237B386B2729}" type="datetimeFigureOut">
              <a:rPr lang="en-IN" smtClean="0"/>
              <a:t>02-01-2023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7CDF75-445F-4F78-AAE1-84F13958F5C0}" type="slidenum">
              <a:rPr lang="en-IN" smtClean="0"/>
              <a:t>‹#›</a:t>
            </a:fld>
            <a:endParaRPr lang="en-IN"/>
          </a:p>
        </p:txBody>
      </p:sp>
    </p:spTree>
    <p:extLst>
      <p:ext uri="{BB962C8B-B14F-4D97-AF65-F5344CB8AC3E}">
        <p14:creationId xmlns:p14="http://schemas.microsoft.com/office/powerpoint/2010/main" val="319257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10AFA-51E4-43E2-8D62-237B386B2729}" type="datetimeFigureOut">
              <a:rPr lang="en-IN" smtClean="0"/>
              <a:t>02-01-2023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CDF75-445F-4F78-AAE1-84F13958F5C0}" type="slidenum">
              <a:rPr lang="en-IN" smtClean="0"/>
              <a:t>‹#›</a:t>
            </a:fld>
            <a:endParaRPr lang="en-IN"/>
          </a:p>
        </p:txBody>
      </p:sp>
    </p:spTree>
    <p:extLst>
      <p:ext uri="{BB962C8B-B14F-4D97-AF65-F5344CB8AC3E}">
        <p14:creationId xmlns:p14="http://schemas.microsoft.com/office/powerpoint/2010/main" val="792907345"/>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2660" y="2873273"/>
            <a:ext cx="9900339" cy="923330"/>
          </a:xfrm>
          <a:prstGeom prst="rect">
            <a:avLst/>
          </a:prstGeom>
        </p:spPr>
        <p:txBody>
          <a:bodyPr wrap="none">
            <a:spAutoFit/>
          </a:bodyPr>
          <a:lstStyle/>
          <a:p>
            <a:r>
              <a:rPr lang="en-IN" sz="5400" b="1" i="1" dirty="0" smtClean="0"/>
              <a:t> Rational Expectations Hypothesis</a:t>
            </a:r>
            <a:endParaRPr lang="en-IN" sz="5400" b="1" i="1" dirty="0"/>
          </a:p>
        </p:txBody>
      </p:sp>
      <p:sp>
        <p:nvSpPr>
          <p:cNvPr id="3" name="Rectangle 2"/>
          <p:cNvSpPr/>
          <p:nvPr/>
        </p:nvSpPr>
        <p:spPr>
          <a:xfrm rot="10800000" flipV="1">
            <a:off x="4649273" y="4592787"/>
            <a:ext cx="4649272" cy="523220"/>
          </a:xfrm>
          <a:prstGeom prst="rect">
            <a:avLst/>
          </a:prstGeom>
        </p:spPr>
        <p:txBody>
          <a:bodyPr wrap="square">
            <a:spAutoFit/>
          </a:bodyPr>
          <a:lstStyle/>
          <a:p>
            <a:r>
              <a:rPr lang="en-IN" sz="2800" b="1" i="1" dirty="0" smtClean="0"/>
              <a:t>Dr.A.J.Haja Mohideen</a:t>
            </a:r>
            <a:endParaRPr lang="en-IN" sz="2800" b="1" i="1" dirty="0"/>
          </a:p>
        </p:txBody>
      </p:sp>
    </p:spTree>
    <p:extLst>
      <p:ext uri="{BB962C8B-B14F-4D97-AF65-F5344CB8AC3E}">
        <p14:creationId xmlns:p14="http://schemas.microsoft.com/office/powerpoint/2010/main" val="1392660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6521" y="710291"/>
            <a:ext cx="8706679" cy="7602081"/>
          </a:xfrm>
          <a:prstGeom prst="rect">
            <a:avLst/>
          </a:prstGeom>
        </p:spPr>
        <p:txBody>
          <a:bodyPr wrap="square">
            <a:spAutoFit/>
          </a:bodyPr>
          <a:lstStyle/>
          <a:p>
            <a:pPr marL="285750" indent="-285750">
              <a:buFont typeface="Arial" panose="020B0604020202020204" pitchFamily="34" charset="0"/>
              <a:buChar char="•"/>
            </a:pPr>
            <a:r>
              <a:rPr lang="en-IN" sz="3200" i="1" dirty="0" smtClean="0"/>
              <a:t>Ratex hypothesis was first put forth by </a:t>
            </a:r>
            <a:r>
              <a:rPr lang="en-IN" sz="3200" i="1" dirty="0" err="1" smtClean="0"/>
              <a:t>Johy</a:t>
            </a:r>
            <a:r>
              <a:rPr lang="en-IN" sz="3200" i="1" dirty="0" smtClean="0"/>
              <a:t> </a:t>
            </a:r>
            <a:r>
              <a:rPr lang="en-IN" sz="3200" i="1" dirty="0" err="1" smtClean="0"/>
              <a:t>Muth</a:t>
            </a:r>
            <a:r>
              <a:rPr lang="en-IN" sz="3200" i="1" dirty="0" smtClean="0"/>
              <a:t> in 1961</a:t>
            </a:r>
          </a:p>
          <a:p>
            <a:pPr marL="285750" indent="-285750">
              <a:buFont typeface="Arial" panose="020B0604020202020204" pitchFamily="34" charset="0"/>
              <a:buChar char="•"/>
            </a:pPr>
            <a:endParaRPr lang="en-IN" sz="3200" i="1" dirty="0" smtClean="0"/>
          </a:p>
          <a:p>
            <a:pPr marL="285750" indent="-285750">
              <a:buFont typeface="Arial" panose="020B0604020202020204" pitchFamily="34" charset="0"/>
              <a:buChar char="•"/>
            </a:pPr>
            <a:r>
              <a:rPr lang="en-IN" sz="3200" i="1" dirty="0" smtClean="0"/>
              <a:t>His model dealt mainly with modelling price movements in markets -related to microeconomics.</a:t>
            </a:r>
          </a:p>
          <a:p>
            <a:pPr marL="285750" indent="-285750">
              <a:buFont typeface="Arial" panose="020B0604020202020204" pitchFamily="34" charset="0"/>
              <a:buChar char="•"/>
            </a:pPr>
            <a:endParaRPr lang="en-IN" sz="3200" i="1" dirty="0" smtClean="0"/>
          </a:p>
          <a:p>
            <a:pPr marL="285750" indent="-285750">
              <a:buFont typeface="Arial" panose="020B0604020202020204" pitchFamily="34" charset="0"/>
              <a:buChar char="•"/>
            </a:pPr>
            <a:r>
              <a:rPr lang="en-IN" sz="3200" i="1" dirty="0" smtClean="0"/>
              <a:t>In early 1970s, Robert Lucas, Thomas Sargent and Neil Wallace applied the idea to problems of macroeconomic policy.</a:t>
            </a:r>
          </a:p>
          <a:p>
            <a:pPr marL="285750" indent="-285750">
              <a:buFont typeface="Arial" panose="020B0604020202020204" pitchFamily="34" charset="0"/>
              <a:buChar char="•"/>
            </a:pPr>
            <a:endParaRPr lang="en-IN" sz="2800" i="1" dirty="0"/>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endParaRPr lang="en-IN" sz="2800" i="1" dirty="0"/>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endParaRPr lang="en-IN" sz="2800" i="1" dirty="0"/>
          </a:p>
          <a:p>
            <a:pPr marL="285750" indent="-285750">
              <a:buFont typeface="Arial" panose="020B0604020202020204" pitchFamily="34" charset="0"/>
              <a:buChar char="•"/>
            </a:pPr>
            <a:endParaRPr lang="en-IN" sz="2800" i="1" dirty="0" smtClean="0"/>
          </a:p>
        </p:txBody>
      </p:sp>
    </p:spTree>
    <p:extLst>
      <p:ext uri="{BB962C8B-B14F-4D97-AF65-F5344CB8AC3E}">
        <p14:creationId xmlns:p14="http://schemas.microsoft.com/office/powerpoint/2010/main" val="252777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845" y="302359"/>
            <a:ext cx="11357112" cy="6555641"/>
          </a:xfrm>
          <a:prstGeom prst="rect">
            <a:avLst/>
          </a:prstGeom>
        </p:spPr>
        <p:txBody>
          <a:bodyPr wrap="square">
            <a:spAutoFit/>
          </a:bodyPr>
          <a:lstStyle/>
          <a:p>
            <a:pPr marL="285750" indent="-285750">
              <a:buFont typeface="Arial" panose="020B0604020202020204" pitchFamily="34" charset="0"/>
              <a:buChar char="•"/>
            </a:pPr>
            <a:r>
              <a:rPr lang="en-IN" sz="2800" i="1" dirty="0" smtClean="0"/>
              <a:t>Economic agents form expectations of the future values of economic variables like prices, incomes, etc. by using all the economic information available to them.</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Economic agents have full and accurate information about future economic events.</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 Individual economic agents use all available and relevant information in forming expectations in an intelligent fashion.</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This does not imply that consumers or firms have "perfect foresight" or that their expectations are always "correct".</a:t>
            </a:r>
          </a:p>
          <a:p>
            <a:r>
              <a:rPr lang="en-IN" sz="2800" i="1" dirty="0" smtClean="0"/>
              <a:t> </a:t>
            </a:r>
          </a:p>
          <a:p>
            <a:pPr marL="285750" indent="-285750">
              <a:buFont typeface="Arial" panose="020B0604020202020204" pitchFamily="34" charset="0"/>
              <a:buChar char="•"/>
            </a:pPr>
            <a:r>
              <a:rPr lang="en-IN" sz="2800" i="1" dirty="0" smtClean="0"/>
              <a:t>Agents reflect upon past errors and, if necessary, revise their expectational behaviour so as to eliminate regularities in these errors. </a:t>
            </a:r>
            <a:endParaRPr lang="en-IN" sz="2800" i="1" dirty="0"/>
          </a:p>
        </p:txBody>
      </p:sp>
    </p:spTree>
    <p:extLst>
      <p:ext uri="{BB962C8B-B14F-4D97-AF65-F5344CB8AC3E}">
        <p14:creationId xmlns:p14="http://schemas.microsoft.com/office/powerpoint/2010/main" val="18970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1964" y="198783"/>
            <a:ext cx="9992140" cy="6555641"/>
          </a:xfrm>
          <a:prstGeom prst="rect">
            <a:avLst/>
          </a:prstGeom>
        </p:spPr>
        <p:txBody>
          <a:bodyPr wrap="square">
            <a:spAutoFit/>
          </a:bodyPr>
          <a:lstStyle/>
          <a:p>
            <a:pPr marL="285750" indent="-285750">
              <a:buFont typeface="Arial" panose="020B0604020202020204" pitchFamily="34" charset="0"/>
              <a:buChar char="•"/>
            </a:pPr>
            <a:r>
              <a:rPr lang="en-IN" sz="2800" i="1" dirty="0" smtClean="0"/>
              <a:t>People form expectations about government monetary and fiscal policies and then refer to them in making economic decisions.</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Consumers and firms have accurate information about expected government actions- future economic events. </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Public learn from the past experience about the effects of the government policies.</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If the government is following any consistent monetary or fiscal policy, people know about it and adjust their plans accordingly.</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So when the government adopts the expected policy measure, it has been anticipated by the people who have already adjusted their plans.</a:t>
            </a:r>
            <a:endParaRPr lang="en-IN" sz="2800" i="1" dirty="0"/>
          </a:p>
        </p:txBody>
      </p:sp>
    </p:spTree>
    <p:extLst>
      <p:ext uri="{BB962C8B-B14F-4D97-AF65-F5344CB8AC3E}">
        <p14:creationId xmlns:p14="http://schemas.microsoft.com/office/powerpoint/2010/main" val="72420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1171978"/>
            <a:ext cx="11848563" cy="4832092"/>
          </a:xfrm>
          <a:prstGeom prst="rect">
            <a:avLst/>
          </a:prstGeom>
        </p:spPr>
        <p:txBody>
          <a:bodyPr wrap="square">
            <a:spAutoFit/>
          </a:bodyPr>
          <a:lstStyle/>
          <a:p>
            <a:pPr marL="285750" indent="-285750">
              <a:buFont typeface="Arial" panose="020B0604020202020204" pitchFamily="34" charset="0"/>
              <a:buChar char="•"/>
            </a:pPr>
            <a:r>
              <a:rPr lang="en-IN" sz="2800" i="1" dirty="0" smtClean="0"/>
              <a:t>By the time signs of government policies appear, the public has already acted upon them, thereby offsetting their effects.</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Government cannot fool the people and mere signs of such a policy in the economy create expectations of countercyclical action on the part of the public.</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The only policy moves that cause changes in people’s economic behaviour are those that are not expected, the surprise moves by the government.</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 Once the public acquires knowledge about a policy and expects it, it cannot change people's economic behaviour.</a:t>
            </a:r>
            <a:endParaRPr lang="en-IN" sz="2800" i="1" dirty="0"/>
          </a:p>
        </p:txBody>
      </p:sp>
    </p:spTree>
    <p:extLst>
      <p:ext uri="{BB962C8B-B14F-4D97-AF65-F5344CB8AC3E}">
        <p14:creationId xmlns:p14="http://schemas.microsoft.com/office/powerpoint/2010/main" val="334700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442" y="540912"/>
            <a:ext cx="9547538" cy="5693866"/>
          </a:xfrm>
          <a:prstGeom prst="rect">
            <a:avLst/>
          </a:prstGeom>
        </p:spPr>
        <p:txBody>
          <a:bodyPr wrap="square">
            <a:spAutoFit/>
          </a:bodyPr>
          <a:lstStyle/>
          <a:p>
            <a:pPr marL="285750" indent="-285750">
              <a:buFont typeface="Arial" panose="020B0604020202020204" pitchFamily="34" charset="0"/>
              <a:buChar char="•"/>
            </a:pPr>
            <a:r>
              <a:rPr lang="en-IN" sz="2800" i="1" dirty="0" smtClean="0"/>
              <a:t>An expansionary fiscal policy (Increased government spending or reducing taxes to reduce unemployment) or Expansionary Monetary policy (increasing money supply to reduce unemployment) may reduce unemployment in the short run provided people do not anticipate that prices will rise. (Provided the policy effects on the economy are unanticipated)</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But when the government persists such expansionary policies, people expect the rate of inflation to rise.</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Firms raise the prices of their products to overcome the anticipated inflation (increased future costs) so that there is no effect on production.</a:t>
            </a:r>
            <a:endParaRPr lang="en-IN" sz="2800" i="1" dirty="0"/>
          </a:p>
        </p:txBody>
      </p:sp>
    </p:spTree>
    <p:extLst>
      <p:ext uri="{BB962C8B-B14F-4D97-AF65-F5344CB8AC3E}">
        <p14:creationId xmlns:p14="http://schemas.microsoft.com/office/powerpoint/2010/main" val="857491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656823"/>
            <a:ext cx="12088969" cy="6124754"/>
          </a:xfrm>
          <a:prstGeom prst="rect">
            <a:avLst/>
          </a:prstGeom>
        </p:spPr>
        <p:txBody>
          <a:bodyPr wrap="square">
            <a:spAutoFit/>
          </a:bodyPr>
          <a:lstStyle/>
          <a:p>
            <a:pPr marL="285750" indent="-285750">
              <a:buFont typeface="Arial" panose="020B0604020202020204" pitchFamily="34" charset="0"/>
              <a:buChar char="•"/>
            </a:pPr>
            <a:r>
              <a:rPr lang="en-IN" dirty="0" smtClean="0"/>
              <a:t> </a:t>
            </a:r>
            <a:r>
              <a:rPr lang="en-IN" sz="2800" i="1" dirty="0" smtClean="0"/>
              <a:t>Workers press for higher wages in anticipation of inflation and firms do not employ more workers (No effect on employment)</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As a result, both policies will become ineffective in the short-run.</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 It may cause more unemployment and inflation in the long-run when the government tries to control inflation through such policies</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Ratex hypothesis holds that monetary and fiscal (stabilisation) policies are ineffective even in the short-run because it is not possible to anticipate accurately how expectations are formed during the short-run. This is called "policy impotence.</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Then the government policy becomes ineffective-policy impotence.</a:t>
            </a:r>
            <a:endParaRPr lang="en-IN" sz="2800" i="1" dirty="0"/>
          </a:p>
        </p:txBody>
      </p:sp>
    </p:spTree>
    <p:extLst>
      <p:ext uri="{BB962C8B-B14F-4D97-AF65-F5344CB8AC3E}">
        <p14:creationId xmlns:p14="http://schemas.microsoft.com/office/powerpoint/2010/main" val="250037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21972"/>
            <a:ext cx="12402354" cy="5539978"/>
          </a:xfrm>
          <a:prstGeom prst="rect">
            <a:avLst/>
          </a:prstGeom>
        </p:spPr>
        <p:txBody>
          <a:bodyPr wrap="square">
            <a:spAutoFit/>
          </a:bodyPr>
          <a:lstStyle/>
          <a:p>
            <a:pPr marL="285750" indent="-285750">
              <a:buFont typeface="Arial" panose="020B0604020202020204" pitchFamily="34" charset="0"/>
              <a:buChar char="•"/>
            </a:pPr>
            <a:r>
              <a:rPr lang="en-IN" sz="2800" i="1" dirty="0" smtClean="0"/>
              <a:t>For such policies to be successful the government must be able to fool the people - they must be unanticipated by the people. </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But it is unlikely to happen all the time. People cannot be fooled for long. Once people anticipate these policies and make adjustments towards them, the economy reverts back to the natural rate of unemployment. Thus fiscal-monetary policies become ineffective in the short-run.</a:t>
            </a:r>
          </a:p>
          <a:p>
            <a:pPr marL="285750" indent="-285750">
              <a:buFont typeface="Arial" panose="020B0604020202020204" pitchFamily="34" charset="0"/>
              <a:buChar char="•"/>
            </a:pPr>
            <a:endParaRPr lang="en-IN" sz="2800" i="1" dirty="0" smtClean="0"/>
          </a:p>
          <a:p>
            <a:pPr marL="285750" indent="-285750">
              <a:buFont typeface="Arial" panose="020B0604020202020204" pitchFamily="34" charset="0"/>
              <a:buChar char="•"/>
            </a:pPr>
            <a:r>
              <a:rPr lang="en-IN" sz="2800" i="1" dirty="0" smtClean="0"/>
              <a:t>According to the advocates of the Ratex hypothesis, inflation can be controlled without causing widespread unemployment, if the government announces fiscal and monetary measures and convinces the people about it and do not take them be surprise.</a:t>
            </a:r>
          </a:p>
          <a:p>
            <a:pPr marL="285750" indent="-285750">
              <a:buFont typeface="Arial" panose="020B0604020202020204" pitchFamily="34" charset="0"/>
              <a:buChar char="•"/>
            </a:pPr>
            <a:endParaRPr lang="en-IN" dirty="0"/>
          </a:p>
        </p:txBody>
      </p:sp>
    </p:spTree>
    <p:extLst>
      <p:ext uri="{BB962C8B-B14F-4D97-AF65-F5344CB8AC3E}">
        <p14:creationId xmlns:p14="http://schemas.microsoft.com/office/powerpoint/2010/main" val="578969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TotalTime>
  <Words>660</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Fatheen</dc:creator>
  <cp:lastModifiedBy>Fatheen</cp:lastModifiedBy>
  <cp:revision>3</cp:revision>
  <dcterms:created xsi:type="dcterms:W3CDTF">2023-01-02T17:21:00Z</dcterms:created>
  <dcterms:modified xsi:type="dcterms:W3CDTF">2023-01-02T17:34:27Z</dcterms:modified>
</cp:coreProperties>
</file>